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/Relationships>

</file>

<file path=ppt/media/image1.gi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1" name="Shape 28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Per dare in input un’immagine ad un MLP andrebbe “appiattita” e questo porterebbe una grande perdita di informazione (ad esempio un cerchio non verrebbe riconosciuto) e per immagini ad alta risoluzione ci sarebbe un numero di parametri enorme!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5" name="Shape 29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Non si considera tutta l’immagine contemporaneamente</a:t>
            </a:r>
          </a:p>
          <a:p>
            <a:pPr/>
          </a:p>
          <a:p>
            <a:pPr/>
            <a:r>
              <a:t>Il kernel viene imparato con il training, quindi a partire dalle immagini contenute nel training dataset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6" name="Shape 30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TODO: operazione lineare viene dopo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7" name="Shape 31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Stride di 1: ci muoviamo pixel a pixel, più alto è lo stride, più indipendente sono le singole celle di output (meno sovrapposizione tra applicazioni successive del kernel)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7" name="Shape 3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 contrario del kernel però il pooling non ha parametri da imparare, ma fa un’operazione fissa e ben definita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rpo livello uno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orpo livello uno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orpo livello uno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orpo livello uno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Corpo livello uno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Corpo livello uno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umero diapositiva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Corpo livello uno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orpo livello uno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Numero diapositiva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Corpo livello uno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Corpo livello uno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 livello uno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olo Testo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Titolo Testo</a:t>
            </a:r>
          </a:p>
        </p:txBody>
      </p:sp>
      <p:sp>
        <p:nvSpPr>
          <p:cNvPr id="4" name="Numero diapositiva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6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7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0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8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3.png"/><Relationship Id="rId3" Type="http://schemas.openxmlformats.org/officeDocument/2006/relationships/image" Target="../media/image1.gif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5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Relationship Id="rId4" Type="http://schemas.openxmlformats.org/officeDocument/2006/relationships/image" Target="../media/image36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7.png"/><Relationship Id="rId3" Type="http://schemas.openxmlformats.org/officeDocument/2006/relationships/image" Target="../media/image38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ti Neurali Convoluzionali per il riconoscimento di immagini"/>
          <p:cNvSpPr txBox="1"/>
          <p:nvPr>
            <p:ph type="title"/>
          </p:nvPr>
        </p:nvSpPr>
        <p:spPr>
          <a:xfrm>
            <a:off x="1206495" y="2574990"/>
            <a:ext cx="21971006" cy="4648203"/>
          </a:xfrm>
          <a:prstGeom prst="rect">
            <a:avLst/>
          </a:prstGeom>
        </p:spPr>
        <p:txBody>
          <a:bodyPr/>
          <a:lstStyle>
            <a:lvl1pPr algn="ctr">
              <a:defRPr spc="-300"/>
            </a:lvl1pPr>
          </a:lstStyle>
          <a:p>
            <a:pPr/>
            <a:r>
              <a:t>Reti Neurali per il riconoscimento di immagini</a:t>
            </a:r>
          </a:p>
        </p:txBody>
      </p:sp>
      <p:sp>
        <p:nvSpPr>
          <p:cNvPr id="152" name="PCTO Addestramento di Reti Neurali con Linguaggio Python"/>
          <p:cNvSpPr txBox="1"/>
          <p:nvPr>
            <p:ph type="body" sz="quarter" idx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5500"/>
            </a:lvl1pPr>
          </a:lstStyle>
          <a:p>
            <a:pPr/>
            <a:r>
              <a:t>PCTO Addestramento di Reti Neurali con Linguaggio Python</a:t>
            </a:r>
          </a:p>
        </p:txBody>
      </p:sp>
      <p:sp>
        <p:nvSpPr>
          <p:cNvPr id="153" name="Laura Nenzi, Gloria Pietropolli, Gaia Saveri"/>
          <p:cNvSpPr txBox="1"/>
          <p:nvPr/>
        </p:nvSpPr>
        <p:spPr>
          <a:xfrm>
            <a:off x="1206499" y="11839048"/>
            <a:ext cx="21971002" cy="636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algn="l" defTabSz="825500">
              <a:defRPr b="1" sz="3600">
                <a:solidFill>
                  <a:srgbClr val="000000"/>
                </a:solidFill>
              </a:defRPr>
            </a:lvl1pPr>
          </a:lstStyle>
          <a:p>
            <a:pPr/>
            <a:r>
              <a:t>Laura Nenzi, Gloria Pietropolli, Gaia Saveri </a:t>
            </a:r>
          </a:p>
        </p:txBody>
      </p:sp>
      <p:pic>
        <p:nvPicPr>
          <p:cNvPr id="154" name="centenario_principale.png" descr="centenario_principa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83498" y="11629091"/>
            <a:ext cx="6033082" cy="1056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logo_galilei.png" descr="logo_galilei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25922" y="11628336"/>
            <a:ext cx="5314144" cy="10584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Body Level One…"/>
          <p:cNvSpPr txBox="1"/>
          <p:nvPr>
            <p:ph type="body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5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9" name="Body Level One…"/>
          <p:cNvSpPr txBox="1"/>
          <p:nvPr>
            <p:ph type="body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0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4" name="Body Level One…"/>
          <p:cNvSpPr txBox="1"/>
          <p:nvPr>
            <p:ph type="body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5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8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9" name="Body Level One…"/>
          <p:cNvSpPr txBox="1"/>
          <p:nvPr>
            <p:ph type="body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20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Vorrei fare altri plot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Vorrei fare altri plot…</a:t>
            </a:r>
          </a:p>
        </p:txBody>
      </p:sp>
      <p:sp>
        <p:nvSpPr>
          <p:cNvPr id="223" name="…però che noia dover ri-addestrare il modello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…però che noia dover ri-addestrare il modello!</a:t>
            </a:r>
          </a:p>
        </p:txBody>
      </p:sp>
      <p:pic>
        <p:nvPicPr>
          <p:cNvPr id="224" name="Screenshot 2024-12-18 alle 11.31.08.png" descr="Screenshot 2024-12-18 alle 11.31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3372" y="4110953"/>
            <a:ext cx="15697256" cy="8774990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Serve la libreria pickle"/>
          <p:cNvSpPr txBox="1"/>
          <p:nvPr/>
        </p:nvSpPr>
        <p:spPr>
          <a:xfrm>
            <a:off x="18986062" y="3261783"/>
            <a:ext cx="5186418" cy="1457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500"/>
            </a:lvl1pPr>
          </a:lstStyle>
          <a:p>
            <a:pPr/>
            <a:r>
              <a:t>Serve la libreria pickle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Analisi dei risultat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Analisi dei risultati</a:t>
            </a:r>
          </a:p>
        </p:txBody>
      </p:sp>
      <p:sp>
        <p:nvSpPr>
          <p:cNvPr id="228" name="Prima cosa: carichiamoli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Prima cosa: carichiamoli! </a:t>
            </a:r>
          </a:p>
        </p:txBody>
      </p:sp>
      <p:pic>
        <p:nvPicPr>
          <p:cNvPr id="229" name="Screenshot 2024-12-18 alle 11.34.04.png" descr="Screenshot 2024-12-18 alle 11.34.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54747" y="5082320"/>
            <a:ext cx="19474506" cy="4293406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Facciamo un file metrics.py"/>
          <p:cNvSpPr txBox="1"/>
          <p:nvPr/>
        </p:nvSpPr>
        <p:spPr>
          <a:xfrm>
            <a:off x="17117484" y="3069785"/>
            <a:ext cx="6371081" cy="1457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500"/>
            </a:lvl1pPr>
          </a:lstStyle>
          <a:p>
            <a:pPr/>
            <a:r>
              <a:t>Facciamo un file metrics.py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Analisi dei risultat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Analisi dei risultati</a:t>
            </a:r>
          </a:p>
        </p:txBody>
      </p:sp>
      <p:sp>
        <p:nvSpPr>
          <p:cNvPr id="233" name="Con quale probabilità è stato predetta la classe di un’immagine?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Con quale probabilità è stato predetta la classe di un’immagine?</a:t>
            </a:r>
          </a:p>
        </p:txBody>
      </p:sp>
      <p:pic>
        <p:nvPicPr>
          <p:cNvPr id="234" name="Screenshot 2024-12-18 alle 11.39.50.png" descr="Screenshot 2024-12-18 alle 11.39.5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8418" y="4000842"/>
            <a:ext cx="15004346" cy="4356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Screenshot 2024-12-18 alle 11.40.13.png" descr="Screenshot 2024-12-18 alle 11.40.1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564909" y="8575373"/>
            <a:ext cx="10018753" cy="5002085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Vediamo se la previsione visivamente ci convince"/>
          <p:cNvSpPr txBox="1"/>
          <p:nvPr/>
        </p:nvSpPr>
        <p:spPr>
          <a:xfrm>
            <a:off x="16617963" y="4870058"/>
            <a:ext cx="6371081" cy="2142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500"/>
            </a:lvl1pPr>
          </a:lstStyle>
          <a:p>
            <a:pPr/>
            <a:r>
              <a:t>Vediamo se la previsione visivamente ci convince</a:t>
            </a:r>
          </a:p>
        </p:txBody>
      </p:sp>
      <p:sp>
        <p:nvSpPr>
          <p:cNvPr id="237" name="Quanto è sicuro il modello della classe predetta?"/>
          <p:cNvSpPr txBox="1"/>
          <p:nvPr/>
        </p:nvSpPr>
        <p:spPr>
          <a:xfrm>
            <a:off x="5274493" y="10347816"/>
            <a:ext cx="7592986" cy="1457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500"/>
            </a:lvl1pPr>
          </a:lstStyle>
          <a:p>
            <a:pPr/>
            <a:r>
              <a:t>Quanto è sicuro il modello della classe predetta?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Analisi dei risultat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Analisi dei risultati</a:t>
            </a:r>
          </a:p>
        </p:txBody>
      </p:sp>
      <p:sp>
        <p:nvSpPr>
          <p:cNvPr id="240" name="Con quale probabilità è stato predetta la classe di un’immagine?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Con quale probabilità è stato predetta la classe di un’immagine?</a:t>
            </a:r>
          </a:p>
        </p:txBody>
      </p:sp>
      <p:pic>
        <p:nvPicPr>
          <p:cNvPr id="241" name="Screenshot 2024-12-18 alle 11.40.43.png" descr="Screenshot 2024-12-18 alle 11.40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8464" y="4233206"/>
            <a:ext cx="17460524" cy="7882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Analisi dei risultat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Analisi dei risultati</a:t>
            </a:r>
          </a:p>
        </p:txBody>
      </p:sp>
      <p:sp>
        <p:nvSpPr>
          <p:cNvPr id="244" name="Con quale probabilità è stato predetta la classe di un’immagine?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Con quale probabilità è stato predetta la classe di un’immagine?</a:t>
            </a:r>
          </a:p>
        </p:txBody>
      </p:sp>
      <p:pic>
        <p:nvPicPr>
          <p:cNvPr id="245" name="Screenshot 2024-12-18 alle 11.55.10.png" descr="Screenshot 2024-12-18 alle 11.55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64984" y="3996798"/>
            <a:ext cx="16707049" cy="4354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Screenshot 2024-12-18 alle 11.57.18.png" descr="Screenshot 2024-12-18 alle 11.57.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36875" y="9623340"/>
            <a:ext cx="17426378" cy="20564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6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Analisi dei risultat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Analisi dei risultati</a:t>
            </a:r>
          </a:p>
        </p:txBody>
      </p:sp>
      <p:sp>
        <p:nvSpPr>
          <p:cNvPr id="249" name="Metriche durante il training: creiamo una funzione per evitare duplicazione codic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 defTabSz="660400">
              <a:defRPr sz="4400"/>
            </a:lvl1pPr>
          </a:lstStyle>
          <a:p>
            <a:pPr/>
            <a:r>
              <a:t>Metriche durante il training: creiamo una funzione per evitare duplicazione codice</a:t>
            </a:r>
          </a:p>
        </p:txBody>
      </p:sp>
      <p:pic>
        <p:nvPicPr>
          <p:cNvPr id="250" name="Screenshot 2024-12-18 alle 11.59.22.png" descr="Screenshot 2024-12-18 alle 11.59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8037" y="3425989"/>
            <a:ext cx="10960372" cy="101227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Screenshot 2024-12-18 alle 12.00.19.png" descr="Screenshot 2024-12-18 alle 12.00.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18644" y="6895287"/>
            <a:ext cx="16268736" cy="14349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Reti Neurali per il riconoscimento di immagini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 defTabSz="2365187">
              <a:defRPr spc="-199" sz="8200"/>
            </a:lvl1pPr>
          </a:lstStyle>
          <a:p>
            <a:pPr/>
            <a:r>
              <a:t>Reti Neurali per il riconoscimento di immagini</a:t>
            </a:r>
          </a:p>
        </p:txBody>
      </p:sp>
      <p:sp>
        <p:nvSpPr>
          <p:cNvPr id="158" name="Classificare immagini utilizzando tecniche di Deep Learning"/>
          <p:cNvSpPr txBox="1"/>
          <p:nvPr>
            <p:ph type="body" sz="quarter" idx="1"/>
          </p:nvPr>
        </p:nvSpPr>
        <p:spPr>
          <a:xfrm>
            <a:off x="1206500" y="2372961"/>
            <a:ext cx="21971000" cy="934780"/>
          </a:xfrm>
          <a:prstGeom prst="rect">
            <a:avLst/>
          </a:prstGeom>
        </p:spPr>
        <p:txBody>
          <a:bodyPr/>
          <a:lstStyle/>
          <a:p>
            <a:pPr/>
            <a:r>
              <a:t>Classificare immagini utilizzando tecniche di Deep Learning</a:t>
            </a:r>
          </a:p>
        </p:txBody>
      </p:sp>
      <p:pic>
        <p:nvPicPr>
          <p:cNvPr id="159" name="Screenshot 2024-01-05 at 14.22.56.png" descr="Screenshot 2024-01-05 at 14.22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79476" y="3382159"/>
            <a:ext cx="14825047" cy="10190166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Cosa vede il computer"/>
          <p:cNvSpPr txBox="1"/>
          <p:nvPr/>
        </p:nvSpPr>
        <p:spPr>
          <a:xfrm>
            <a:off x="12143905" y="8978755"/>
            <a:ext cx="694790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Cosa vede il computer</a:t>
            </a:r>
          </a:p>
        </p:txBody>
      </p:sp>
      <p:sp>
        <p:nvSpPr>
          <p:cNvPr id="161" name="Line"/>
          <p:cNvSpPr/>
          <p:nvPr/>
        </p:nvSpPr>
        <p:spPr>
          <a:xfrm>
            <a:off x="12111583" y="11210567"/>
            <a:ext cx="7012547" cy="2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2" name="Classificazione…"/>
          <p:cNvSpPr txBox="1"/>
          <p:nvPr/>
        </p:nvSpPr>
        <p:spPr>
          <a:xfrm>
            <a:off x="10662827" y="11272366"/>
            <a:ext cx="9910059" cy="1525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Classificazione </a:t>
            </a:r>
          </a:p>
          <a:p>
            <a:pPr>
              <a:lnSpc>
                <a:spcPct val="90000"/>
              </a:lnSpc>
              <a:spcBef>
                <a:spcPts val="500"/>
              </a:spcBef>
              <a:defRPr sz="4800">
                <a:solidFill>
                  <a:srgbClr val="000000"/>
                </a:solidFill>
              </a:defRPr>
            </a:pPr>
            <a:r>
              <a:t>(apprendimento supervisionato)</a:t>
            </a:r>
          </a:p>
        </p:txBody>
      </p:sp>
      <p:sp>
        <p:nvSpPr>
          <p:cNvPr id="163" name="% gatto…"/>
          <p:cNvSpPr txBox="1"/>
          <p:nvPr/>
        </p:nvSpPr>
        <p:spPr>
          <a:xfrm>
            <a:off x="19254488" y="10337616"/>
            <a:ext cx="3251342" cy="1745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5700">
                <a:solidFill>
                  <a:srgbClr val="000000"/>
                </a:solidFill>
                <a:latin typeface="Cambria Math"/>
                <a:ea typeface="Cambria Math"/>
                <a:cs typeface="Cambria Math"/>
                <a:sym typeface="Cambria Math"/>
              </a:defRPr>
            </a:pPr>
            <a14:m>
              <m:oMath>
                <m:r>
                  <a:rPr xmlns:a="http://schemas.openxmlformats.org/drawingml/2006/main" sz="57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85</m:t>
                </m:r>
              </m:oMath>
            </a14:m>
            <a:r>
              <a:rPr sz="4800">
                <a:latin typeface="+mj-lt"/>
                <a:ea typeface="+mj-ea"/>
                <a:cs typeface="+mj-cs"/>
                <a:sym typeface="Helvetica Neue"/>
              </a:rPr>
              <a:t>% gatto</a:t>
            </a:r>
            <a:endParaRPr sz="4800"/>
          </a:p>
          <a:p>
            <a:pPr>
              <a:lnSpc>
                <a:spcPct val="90000"/>
              </a:lnSpc>
              <a:spcBef>
                <a:spcPts val="500"/>
              </a:spcBef>
              <a:defRPr sz="5700">
                <a:solidFill>
                  <a:srgbClr val="000000"/>
                </a:solidFill>
                <a:latin typeface="Cambria Math"/>
                <a:ea typeface="Cambria Math"/>
                <a:cs typeface="Cambria Math"/>
                <a:sym typeface="Cambria Math"/>
              </a:defRPr>
            </a:pPr>
            <a14:m>
              <m:oMath>
                <m:r>
                  <a:rPr xmlns:a="http://schemas.openxmlformats.org/drawingml/2006/main" sz="57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15</m:t>
                </m:r>
              </m:oMath>
            </a14:m>
            <a:r>
              <a:rPr sz="4800">
                <a:latin typeface="+mj-lt"/>
                <a:ea typeface="+mj-ea"/>
                <a:cs typeface="+mj-cs"/>
                <a:sym typeface="Helvetica Neue"/>
              </a:rPr>
              <a:t>% cane</a:t>
            </a:r>
            <a:endParaRPr sz="5378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Analisi dei risultat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Analisi dei risultati</a:t>
            </a:r>
          </a:p>
        </p:txBody>
      </p:sp>
      <p:sp>
        <p:nvSpPr>
          <p:cNvPr id="254" name="Confusion Matrix: creiamo una funzione per evitare duplicazione di codic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 defTabSz="726440">
              <a:defRPr sz="4840"/>
            </a:lvl1pPr>
          </a:lstStyle>
          <a:p>
            <a:pPr/>
            <a:r>
              <a:t>Confusion Matrix: creiamo una funzione per evitare duplicazione di codice</a:t>
            </a:r>
          </a:p>
        </p:txBody>
      </p:sp>
      <p:pic>
        <p:nvPicPr>
          <p:cNvPr id="255" name="Screenshot 2024-12-18 alle 11.58.29.png" descr="Screenshot 2024-12-18 alle 11.58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75953" y="4630066"/>
            <a:ext cx="18032094" cy="498391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Screenshot 2024-12-18 alle 11.58.51.png" descr="Screenshot 2024-12-18 alle 11.58.5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03691" y="10566294"/>
            <a:ext cx="18976618" cy="1459741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sns == seaborn"/>
          <p:cNvSpPr txBox="1"/>
          <p:nvPr/>
        </p:nvSpPr>
        <p:spPr>
          <a:xfrm>
            <a:off x="-3938885" y="3490701"/>
            <a:ext cx="12866806" cy="771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500"/>
            </a:lvl1pPr>
          </a:lstStyle>
          <a:p>
            <a:pPr/>
            <a:r>
              <a:t>sns == seaborn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6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Ripetiamo l’esperimento con il dataset CIFAR10"/>
          <p:cNvSpPr txBox="1"/>
          <p:nvPr>
            <p:ph type="title"/>
          </p:nvPr>
        </p:nvSpPr>
        <p:spPr>
          <a:xfrm>
            <a:off x="1206497" y="-239296"/>
            <a:ext cx="21971006" cy="4648201"/>
          </a:xfrm>
          <a:prstGeom prst="rect">
            <a:avLst/>
          </a:prstGeom>
        </p:spPr>
        <p:txBody>
          <a:bodyPr/>
          <a:lstStyle/>
          <a:p>
            <a:pPr/>
            <a:r>
              <a:t>Ripetiamo l’esperimento con il dataset CIFAR10 </a:t>
            </a:r>
          </a:p>
        </p:txBody>
      </p:sp>
      <p:pic>
        <p:nvPicPr>
          <p:cNvPr id="260" name="4fdf2b82-2bc3-4f97-ba51-400322b228b1.png" descr="4fdf2b82-2bc3-4f97-ba51-400322b228b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44370" y="4146325"/>
            <a:ext cx="11895260" cy="91833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…ma prima verifichiamo di poter usare le GP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161" sz="8075"/>
            </a:lvl1pPr>
          </a:lstStyle>
          <a:p>
            <a:pPr/>
            <a:r>
              <a:t>…ma prima verifichiamo di poter usare le GPU</a:t>
            </a:r>
          </a:p>
        </p:txBody>
      </p:sp>
      <p:pic>
        <p:nvPicPr>
          <p:cNvPr id="263" name="Screenshot 2024-12-18 alle 12.35.40.png" descr="Screenshot 2024-12-18 alle 12.35.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51121" y="3004775"/>
            <a:ext cx="19881758" cy="96134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arichiamo e processiamo dati e model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Carichiamo e processiamo dati e modello</a:t>
            </a:r>
          </a:p>
        </p:txBody>
      </p:sp>
      <p:pic>
        <p:nvPicPr>
          <p:cNvPr id="266" name="Screenshot 2024-12-18 alle 12.38.51.png" descr="Screenshot 2024-12-18 alle 12.38.5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2623" y="2827987"/>
            <a:ext cx="22218754" cy="8060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Screenshot 2024-12-18 alle 12.41.12.png" descr="Screenshot 2024-12-18 alle 12.41.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74909" y="11503397"/>
            <a:ext cx="21634182" cy="15389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erché non si usano gli MLP per le immagini?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 defTabSz="2270580">
              <a:defRPr spc="-192" sz="7872"/>
            </a:lvl1pPr>
          </a:lstStyle>
          <a:p>
            <a:pPr/>
            <a:r>
              <a:t>Perché gli MLP non sono ideali per le immagini?</a:t>
            </a:r>
          </a:p>
        </p:txBody>
      </p:sp>
      <p:sp>
        <p:nvSpPr>
          <p:cNvPr id="270" name="In breve: gli MLP non hanno la nozione di spazio"/>
          <p:cNvSpPr txBox="1"/>
          <p:nvPr>
            <p:ph type="body" sz="quarter" idx="1"/>
          </p:nvPr>
        </p:nvSpPr>
        <p:spPr>
          <a:xfrm>
            <a:off x="1206500" y="2372961"/>
            <a:ext cx="21971000" cy="934780"/>
          </a:xfrm>
          <a:prstGeom prst="rect">
            <a:avLst/>
          </a:prstGeom>
        </p:spPr>
        <p:txBody>
          <a:bodyPr/>
          <a:lstStyle/>
          <a:p>
            <a:pPr/>
            <a:r>
              <a:t>In breve: gli MLP non hanno la nozione di spazio</a:t>
            </a:r>
          </a:p>
        </p:txBody>
      </p:sp>
      <p:grpSp>
        <p:nvGrpSpPr>
          <p:cNvPr id="274" name="Group"/>
          <p:cNvGrpSpPr/>
          <p:nvPr/>
        </p:nvGrpSpPr>
        <p:grpSpPr>
          <a:xfrm>
            <a:off x="1447540" y="3413010"/>
            <a:ext cx="13203569" cy="5109488"/>
            <a:chOff x="0" y="0"/>
            <a:chExt cx="13203568" cy="5109486"/>
          </a:xfrm>
        </p:grpSpPr>
        <p:pic>
          <p:nvPicPr>
            <p:cNvPr id="271" name="Opera Snapshot_2024-01-02_145500_mriquestions.com.png" descr="Opera Snapshot_2024-01-02_145500_mriquestions.co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62452" y="185409"/>
              <a:ext cx="12941117" cy="37265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2" name="Rectangle"/>
            <p:cNvSpPr/>
            <p:nvPr/>
          </p:nvSpPr>
          <p:spPr>
            <a:xfrm>
              <a:off x="0" y="-1"/>
              <a:ext cx="993638" cy="4097321"/>
            </a:xfrm>
            <a:prstGeom prst="rect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73" name="Connection Line"/>
            <p:cNvSpPr/>
            <p:nvPr/>
          </p:nvSpPr>
          <p:spPr>
            <a:xfrm>
              <a:off x="497142" y="4082594"/>
              <a:ext cx="1026893" cy="1026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19" h="20419" fill="norm" stroke="1" extrusionOk="0">
                  <a:moveTo>
                    <a:pt x="169" y="0"/>
                  </a:moveTo>
                  <a:cubicBezTo>
                    <a:pt x="-1181" y="14850"/>
                    <a:pt x="5569" y="21600"/>
                    <a:pt x="20419" y="2025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/>
            </a:p>
          </p:txBody>
        </p:sp>
      </p:grpSp>
      <p:sp>
        <p:nvSpPr>
          <p:cNvPr id="275" name="L’input degli MLP ha   dimensione, ma una delle caratteristiche principali delle immagini è l’informazione spaziale!"/>
          <p:cNvSpPr txBox="1"/>
          <p:nvPr/>
        </p:nvSpPr>
        <p:spPr>
          <a:xfrm>
            <a:off x="3133636" y="7350683"/>
            <a:ext cx="15735274" cy="2243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L’input degli MLP ha </a:t>
            </a:r>
            <a14:m>
              <m:oMath>
                <m:r>
                  <a:rPr xmlns:a="http://schemas.openxmlformats.org/drawingml/2006/main" sz="57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1</m:t>
                </m:r>
              </m:oMath>
            </a14:m>
            <a:r>
              <a:t> dimensione, ma </a:t>
            </a:r>
            <a:r>
              <a:rPr b="1"/>
              <a:t>una delle caratteristiche principali delle immagini è l’informazione spaziale! </a:t>
            </a:r>
            <a:endParaRPr sz="5378"/>
          </a:p>
        </p:txBody>
      </p:sp>
      <p:sp>
        <p:nvSpPr>
          <p:cNvPr id="276" name="Per usare un’immagine come input per un MLP, questa andrebbe appiattita:…"/>
          <p:cNvSpPr txBox="1"/>
          <p:nvPr/>
        </p:nvSpPr>
        <p:spPr>
          <a:xfrm>
            <a:off x="3047999" y="10175682"/>
            <a:ext cx="21083060" cy="2241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500"/>
              </a:spcBef>
              <a:defRPr sz="4800">
                <a:solidFill>
                  <a:srgbClr val="000000"/>
                </a:solidFill>
              </a:defRPr>
            </a:pPr>
            <a:r>
              <a:t>Per usare un’immagine come input per un MLP, questa viene appiattita:</a:t>
            </a:r>
          </a:p>
          <a:p>
            <a:pPr marL="609600" indent="-609600" algn="l">
              <a:lnSpc>
                <a:spcPct val="90000"/>
              </a:lnSpc>
              <a:spcBef>
                <a:spcPts val="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Perdita di informazione;</a:t>
            </a:r>
          </a:p>
          <a:p>
            <a:pPr marL="609600" indent="-609600" algn="l">
              <a:lnSpc>
                <a:spcPct val="90000"/>
              </a:lnSpc>
              <a:spcBef>
                <a:spcPts val="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Aumento eccessivo di parametri (uno per ogni pixel)</a:t>
            </a:r>
          </a:p>
        </p:txBody>
      </p:sp>
      <p:grpSp>
        <p:nvGrpSpPr>
          <p:cNvPr id="279" name="Group"/>
          <p:cNvGrpSpPr/>
          <p:nvPr/>
        </p:nvGrpSpPr>
        <p:grpSpPr>
          <a:xfrm>
            <a:off x="17087297" y="4029366"/>
            <a:ext cx="7180175" cy="3876789"/>
            <a:chOff x="0" y="0"/>
            <a:chExt cx="7180173" cy="3876788"/>
          </a:xfrm>
        </p:grpSpPr>
        <p:pic>
          <p:nvPicPr>
            <p:cNvPr id="277" name="Opera Snapshot_2024-01-05_143958_medium.com.png" descr="Opera Snapshot_2024-01-05_143958_medium.co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11041" y="0"/>
              <a:ext cx="6758093" cy="28501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8" name="Invarianza per traslazione"/>
            <p:cNvSpPr txBox="1"/>
            <p:nvPr/>
          </p:nvSpPr>
          <p:spPr>
            <a:xfrm>
              <a:off x="-1" y="3013188"/>
              <a:ext cx="7180175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  <a:latin typeface="Bradley Hand ITC TT-Bold"/>
                  <a:ea typeface="Bradley Hand ITC TT-Bold"/>
                  <a:cs typeface="Bradley Hand ITC TT-Bold"/>
                  <a:sym typeface="Bradley Hand ITC TT-Bold"/>
                </a:defRPr>
              </a:lvl1pPr>
            </a:lstStyle>
            <a:p>
              <a:pPr/>
              <a:r>
                <a:t>Invarianza per traslazione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9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osa sono le Reti Neurali Convoluzionali?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Cosa sono le Reti Neurali Convoluzionali?</a:t>
            </a:r>
          </a:p>
        </p:txBody>
      </p:sp>
      <p:grpSp>
        <p:nvGrpSpPr>
          <p:cNvPr id="286" name="Group"/>
          <p:cNvGrpSpPr/>
          <p:nvPr/>
        </p:nvGrpSpPr>
        <p:grpSpPr>
          <a:xfrm>
            <a:off x="1207331" y="3003539"/>
            <a:ext cx="10758189" cy="5142518"/>
            <a:chOff x="0" y="0"/>
            <a:chExt cx="10758187" cy="5142517"/>
          </a:xfrm>
        </p:grpSpPr>
        <p:sp>
          <p:nvSpPr>
            <p:cNvPr id="284" name="Le Reti Neurali Convoluzionali (CNN) sono una particolare architettura pensata per preservare le correlazioni spaziali nell’input."/>
            <p:cNvSpPr txBox="1"/>
            <p:nvPr/>
          </p:nvSpPr>
          <p:spPr>
            <a:xfrm>
              <a:off x="568517" y="848819"/>
              <a:ext cx="9621153" cy="34448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</a:defRPr>
              </a:pPr>
              <a:r>
                <a:t>Le Reti Neurali Convoluzionali (CNN) sono una particolare architettura pensata per </a:t>
              </a:r>
              <a:r>
                <a:rPr b="1"/>
                <a:t>preservare le correlazioni spaziali nell’input</a:t>
              </a:r>
              <a:r>
                <a:t>.</a:t>
              </a:r>
            </a:p>
          </p:txBody>
        </p:sp>
        <p:pic>
          <p:nvPicPr>
            <p:cNvPr id="285" name="Rectangle Rectangle" descr="Rectangle Rectangl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-1"/>
              <a:ext cx="10758189" cy="514251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87" name="giphy.gif" descr="giphy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4494" y="4286872"/>
            <a:ext cx="11118575" cy="6300527"/>
          </a:xfrm>
          <a:prstGeom prst="rect">
            <a:avLst/>
          </a:prstGeom>
          <a:ln w="12700">
            <a:miter lim="400000"/>
          </a:ln>
        </p:spPr>
      </p:pic>
      <p:sp>
        <p:nvSpPr>
          <p:cNvPr id="288" name="Si basano sull’operazione di convoluzione, in cui un filtro (kernel) scorre sull’immagine per astrarre delle caratteristiche (features)."/>
          <p:cNvSpPr txBox="1"/>
          <p:nvPr/>
        </p:nvSpPr>
        <p:spPr>
          <a:xfrm>
            <a:off x="1721596" y="8964448"/>
            <a:ext cx="9729659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pPr>
            <a:r>
              <a:t>Si basano sull’</a:t>
            </a:r>
            <a:r>
              <a:rPr u="sng"/>
              <a:t>operazione di convoluzione</a:t>
            </a:r>
            <a:r>
              <a:t>, in cui un filtro (kernel) scorre sull’immagine per astrarre delle caratteristiche (features).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omponenti di una CNN: kernel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Componenti di una CNN: kernel </a:t>
            </a:r>
          </a:p>
        </p:txBody>
      </p:sp>
      <p:sp>
        <p:nvSpPr>
          <p:cNvPr id="291" name="Le CNN usano molte copie dello stesso neurone, applicati a parti delle immagini diverse, per calcolare la stessa caratteristica in posizioni diverse dell’input."/>
          <p:cNvSpPr txBox="1"/>
          <p:nvPr/>
        </p:nvSpPr>
        <p:spPr>
          <a:xfrm>
            <a:off x="1250731" y="2710034"/>
            <a:ext cx="22736820" cy="1485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Le CNN usano </a:t>
            </a:r>
            <a:r>
              <a:rPr b="1"/>
              <a:t>molte copie dello stesso neurone</a:t>
            </a:r>
            <a:r>
              <a:t>, applicati a parti delle immagini diverse, per </a:t>
            </a:r>
            <a:r>
              <a:rPr b="1"/>
              <a:t>calcolare la stessa caratteristica in posizioni diverse dell’input</a:t>
            </a:r>
            <a:r>
              <a:t>.</a:t>
            </a:r>
          </a:p>
        </p:txBody>
      </p:sp>
      <p:pic>
        <p:nvPicPr>
          <p:cNvPr id="292" name="Screenshot 2024-01-05 at 15.09.27.png" descr="Screenshot 2024-01-05 at 15.09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82709" y="5579166"/>
            <a:ext cx="10861965" cy="640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Il kernel è una matrice i cui componenti vengono imparati con l’addestramento.…"/>
          <p:cNvSpPr txBox="1"/>
          <p:nvPr/>
        </p:nvSpPr>
        <p:spPr>
          <a:xfrm>
            <a:off x="13863144" y="5969844"/>
            <a:ext cx="8772574" cy="5623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defRPr sz="5100">
                <a:solidFill>
                  <a:srgbClr val="000000"/>
                </a:solidFill>
              </a:defRPr>
            </a:pPr>
            <a:r>
              <a:t>Il kernel è una matrice i cui componenti vengono imparati con l’addestramento.</a:t>
            </a:r>
          </a:p>
          <a:p>
            <a:pPr algn="just">
              <a:lnSpc>
                <a:spcPct val="90000"/>
              </a:lnSpc>
              <a:spcBef>
                <a:spcPts val="4500"/>
              </a:spcBef>
              <a:defRPr sz="5100">
                <a:solidFill>
                  <a:srgbClr val="000000"/>
                </a:solidFill>
              </a:defRPr>
            </a:pPr>
            <a:r>
              <a:t>Le dimensioni del kernel determinano la porzione di immagine considerata ad ogni step.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omponenti di una CNN: kernel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Componenti di una CNN: kernel </a:t>
            </a:r>
          </a:p>
        </p:txBody>
      </p:sp>
      <p:sp>
        <p:nvSpPr>
          <p:cNvPr id="298" name="Le CNN usano molte copie dello stesso neurone, applicati a parti delle immagini diverse, per calcolare la stessa caratteristica in posizioni diverse dell’input."/>
          <p:cNvSpPr txBox="1"/>
          <p:nvPr/>
        </p:nvSpPr>
        <p:spPr>
          <a:xfrm>
            <a:off x="1250731" y="2710034"/>
            <a:ext cx="22736820" cy="1485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Le CNN usano </a:t>
            </a:r>
            <a:r>
              <a:rPr b="1"/>
              <a:t>molte copie dello stesso neurone</a:t>
            </a:r>
            <a:r>
              <a:t>, applicati a parti delle immagini diverse, per </a:t>
            </a:r>
            <a:r>
              <a:rPr b="1"/>
              <a:t>calcolare la stessa caratteristica in posizioni diverse dell’input</a:t>
            </a:r>
            <a:r>
              <a:t>.</a:t>
            </a:r>
          </a:p>
        </p:txBody>
      </p:sp>
      <p:grpSp>
        <p:nvGrpSpPr>
          <p:cNvPr id="303" name="Group"/>
          <p:cNvGrpSpPr/>
          <p:nvPr/>
        </p:nvGrpSpPr>
        <p:grpSpPr>
          <a:xfrm>
            <a:off x="3608618" y="4769218"/>
            <a:ext cx="18021045" cy="8255335"/>
            <a:chOff x="0" y="0"/>
            <a:chExt cx="18021044" cy="8255334"/>
          </a:xfrm>
        </p:grpSpPr>
        <p:pic>
          <p:nvPicPr>
            <p:cNvPr id="299" name="Screenshot 2024-01-05 at 15.17.27.png" descr="Screenshot 2024-01-05 at 15.17.27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-1"/>
              <a:ext cx="18021045" cy="76296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0" name="Kernel"/>
            <p:cNvSpPr txBox="1"/>
            <p:nvPr/>
          </p:nvSpPr>
          <p:spPr>
            <a:xfrm>
              <a:off x="5430276" y="4459295"/>
              <a:ext cx="315364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</a:defRPr>
              </a:lvl1pPr>
            </a:lstStyle>
            <a:p>
              <a:pPr/>
              <a:r>
                <a:t>Kernel</a:t>
              </a:r>
            </a:p>
          </p:txBody>
        </p:sp>
        <p:sp>
          <p:nvSpPr>
            <p:cNvPr id="301" name="Input"/>
            <p:cNvSpPr txBox="1"/>
            <p:nvPr/>
          </p:nvSpPr>
          <p:spPr>
            <a:xfrm>
              <a:off x="512311" y="4996198"/>
              <a:ext cx="394348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</a:defRPr>
              </a:lvl1pPr>
            </a:lstStyle>
            <a:p>
              <a:pPr/>
              <a:r>
                <a:t>Input</a:t>
              </a:r>
            </a:p>
          </p:txBody>
        </p:sp>
        <p:sp>
          <p:nvSpPr>
            <p:cNvPr id="302" name="Output"/>
            <p:cNvSpPr txBox="1"/>
            <p:nvPr/>
          </p:nvSpPr>
          <p:spPr>
            <a:xfrm>
              <a:off x="13283255" y="7446902"/>
              <a:ext cx="4114631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</a:defRPr>
              </a:lvl1pPr>
            </a:lstStyle>
            <a:p>
              <a:pPr/>
              <a:r>
                <a:t>Output</a:t>
              </a:r>
            </a:p>
          </p:txBody>
        </p:sp>
      </p:grpSp>
      <p:sp>
        <p:nvSpPr>
          <p:cNvPr id="304" name="Anche la convoluzione è un’operazione lineare, quindi sarà seguita da un’attivazione."/>
          <p:cNvSpPr txBox="1"/>
          <p:nvPr/>
        </p:nvSpPr>
        <p:spPr>
          <a:xfrm>
            <a:off x="2606564" y="10931238"/>
            <a:ext cx="13367392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pPr>
            <a:r>
              <a:t>Anche </a:t>
            </a:r>
            <a:r>
              <a:rPr u="sng"/>
              <a:t>la convoluzione è un’operazione lineare</a:t>
            </a:r>
            <a:r>
              <a:t>, quindi sarà seguita da un’attivazione.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4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omponenti di una CNN: stride e padding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Componenti di una CNN: stride e padding</a:t>
            </a:r>
          </a:p>
        </p:txBody>
      </p:sp>
      <p:pic>
        <p:nvPicPr>
          <p:cNvPr id="309" name="1_BMngs93_rm2_BpJFH2mS0Q.gif" descr="1_BMngs93_rm2_BpJFH2mS0Q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45576" y="3255150"/>
            <a:ext cx="4910584" cy="4810367"/>
          </a:xfrm>
          <a:prstGeom prst="rect">
            <a:avLst/>
          </a:prstGeom>
          <a:ln w="12700">
            <a:miter lim="400000"/>
          </a:ln>
        </p:spPr>
      </p:pic>
      <p:sp>
        <p:nvSpPr>
          <p:cNvPr id="310" name="Stride: numero di pixel di cui ci spostiamo quando facciamo scorrere il kernel"/>
          <p:cNvSpPr txBox="1"/>
          <p:nvPr/>
        </p:nvSpPr>
        <p:spPr>
          <a:xfrm>
            <a:off x="11891460" y="4008851"/>
            <a:ext cx="12056720" cy="1473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b="1" sz="4800">
                <a:solidFill>
                  <a:srgbClr val="000000"/>
                </a:solidFill>
              </a:defRPr>
            </a:pPr>
            <a:r>
              <a:t>Stride</a:t>
            </a:r>
            <a:r>
              <a:rPr b="0"/>
              <a:t>: numero di pixel di cui ci spostiamo quando facciamo scorrere il kernel </a:t>
            </a:r>
          </a:p>
        </p:txBody>
      </p:sp>
      <p:sp>
        <p:nvSpPr>
          <p:cNvPr id="311" name="Padding: aggiunta di pixel ai bordi dell’immagine, principalmente per:…"/>
          <p:cNvSpPr txBox="1"/>
          <p:nvPr/>
        </p:nvSpPr>
        <p:spPr>
          <a:xfrm>
            <a:off x="11891460" y="7764011"/>
            <a:ext cx="12056720" cy="440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b="1" sz="4800">
                <a:solidFill>
                  <a:srgbClr val="000000"/>
                </a:solidFill>
              </a:defRPr>
            </a:pPr>
            <a:r>
              <a:t>Padding</a:t>
            </a:r>
            <a:r>
              <a:rPr b="0"/>
              <a:t>: aggiunta di pixel ai bordi dell’immagine, principalmente per:</a:t>
            </a:r>
          </a:p>
          <a:p>
            <a:pPr marL="609600" indent="-609600" algn="l">
              <a:lnSpc>
                <a:spcPct val="90000"/>
              </a:lnSpc>
              <a:spcBef>
                <a:spcPts val="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Considerare tutti i pixel lo stesso numero di volte;</a:t>
            </a:r>
          </a:p>
          <a:p>
            <a:pPr marL="609600" indent="-609600" algn="l">
              <a:lnSpc>
                <a:spcPct val="90000"/>
              </a:lnSpc>
              <a:spcBef>
                <a:spcPts val="20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Evitare di ridurre eccessivamente la dimensione dell’immagine.</a:t>
            </a:r>
          </a:p>
        </p:txBody>
      </p:sp>
      <p:pic>
        <p:nvPicPr>
          <p:cNvPr id="312" name="9_d0e24ad09a.png" descr="9_d0e24ad09a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59196" y="8301722"/>
            <a:ext cx="9646506" cy="4992971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Line"/>
          <p:cNvSpPr/>
          <p:nvPr/>
        </p:nvSpPr>
        <p:spPr>
          <a:xfrm>
            <a:off x="4830112" y="10547402"/>
            <a:ext cx="1796053" cy="2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4" name="padding"/>
          <p:cNvSpPr txBox="1"/>
          <p:nvPr/>
        </p:nvSpPr>
        <p:spPr>
          <a:xfrm>
            <a:off x="4516023" y="10757957"/>
            <a:ext cx="2423161" cy="839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600">
                <a:solidFill>
                  <a:srgbClr val="000000"/>
                </a:solidFill>
                <a:latin typeface="Cambria Math"/>
                <a:ea typeface="Cambria Math"/>
                <a:cs typeface="Cambria Math"/>
                <a:sym typeface="Cambria Math"/>
              </a:defRPr>
            </a:pPr>
            <a14:m>
              <m:oMath>
                <m:r>
                  <a:rPr xmlns:a="http://schemas.openxmlformats.org/drawingml/2006/main" sz="4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</m:t>
                </m:r>
              </m:oMath>
            </a14:m>
            <a:r>
              <a:rPr sz="4000">
                <a:latin typeface="Bradley Hand ITC TT-Bold"/>
                <a:ea typeface="Bradley Hand ITC TT-Bold"/>
                <a:cs typeface="Bradley Hand ITC TT-Bold"/>
                <a:sym typeface="Bradley Hand ITC TT-Bold"/>
              </a:rPr>
              <a:t> padding</a:t>
            </a:r>
            <a:endParaRPr sz="4340"/>
          </a:p>
        </p:txBody>
      </p:sp>
      <p:sp>
        <p:nvSpPr>
          <p:cNvPr id="315" name="Stride of   pixels:"/>
          <p:cNvSpPr txBox="1"/>
          <p:nvPr/>
        </p:nvSpPr>
        <p:spPr>
          <a:xfrm>
            <a:off x="1264654" y="3505153"/>
            <a:ext cx="3993897" cy="83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0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pPr>
            <a:r>
              <a:t>Stride of </a:t>
            </a:r>
            <a14:m>
              <m:oMath>
                <m:r>
                  <a:rPr xmlns:a="http://schemas.openxmlformats.org/drawingml/2006/main" sz="4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2</m:t>
                </m:r>
              </m:oMath>
            </a14:m>
            <a:r>
              <a:t> pixels:</a:t>
            </a:r>
            <a:endParaRPr sz="4340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1" grpId="2"/>
      <p:bldP build="whole" bldLvl="1" animBg="1" rev="0" advAuto="0" spid="314" grpId="3"/>
      <p:bldP build="whole" bldLvl="1" animBg="1" rev="0" advAuto="0" spid="312" grpId="1"/>
      <p:bldP build="whole" bldLvl="1" animBg="1" rev="0" advAuto="0" spid="313" grpId="4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omponenti di una CNN: pooling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Componenti di una CNN: pooling</a:t>
            </a:r>
          </a:p>
        </p:txBody>
      </p:sp>
      <p:sp>
        <p:nvSpPr>
          <p:cNvPr id="320" name="Il pooling serve a distillare le caratteristiche salienti del pattern imparato dal kernel."/>
          <p:cNvSpPr txBox="1"/>
          <p:nvPr/>
        </p:nvSpPr>
        <p:spPr>
          <a:xfrm>
            <a:off x="1250731" y="2821671"/>
            <a:ext cx="22736820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Il </a:t>
            </a:r>
            <a:r>
              <a:rPr b="1"/>
              <a:t>pooling</a:t>
            </a:r>
            <a:r>
              <a:t> serve a distillare le caratteristiche salienti del pattern imparato dal kernel.</a:t>
            </a:r>
          </a:p>
        </p:txBody>
      </p:sp>
      <p:pic>
        <p:nvPicPr>
          <p:cNvPr id="321" name="maxpool_animation.gif" descr="maxpool_animation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99675" y="4214717"/>
            <a:ext cx="14147171" cy="6296269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Come il kernel, il pooling ha dimensione e stride."/>
          <p:cNvSpPr txBox="1"/>
          <p:nvPr/>
        </p:nvSpPr>
        <p:spPr>
          <a:xfrm>
            <a:off x="1929508" y="11786475"/>
            <a:ext cx="1308750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Come il kernel, il pooling ha dimensione e stride.</a:t>
            </a:r>
          </a:p>
        </p:txBody>
      </p:sp>
      <p:sp>
        <p:nvSpPr>
          <p:cNvPr id="323" name="Resilienza a piccole trasformazioni dell’input."/>
          <p:cNvSpPr txBox="1"/>
          <p:nvPr/>
        </p:nvSpPr>
        <p:spPr>
          <a:xfrm>
            <a:off x="16637874" y="4582154"/>
            <a:ext cx="6992589" cy="146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Resilienza a piccole trasformazioni dell’input.</a:t>
            </a:r>
          </a:p>
        </p:txBody>
      </p:sp>
      <p:sp>
        <p:nvSpPr>
          <p:cNvPr id="324" name="Riduzione del numero di parametri della rete."/>
          <p:cNvSpPr txBox="1"/>
          <p:nvPr/>
        </p:nvSpPr>
        <p:spPr>
          <a:xfrm>
            <a:off x="16637874" y="6853264"/>
            <a:ext cx="6992589" cy="146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Riduzione del numero di parametri della rete.</a:t>
            </a:r>
          </a:p>
        </p:txBody>
      </p:sp>
      <p:sp>
        <p:nvSpPr>
          <p:cNvPr id="325" name="I più tipi comuni di pooling sono il massimo e la media aritmetica."/>
          <p:cNvSpPr txBox="1"/>
          <p:nvPr/>
        </p:nvSpPr>
        <p:spPr>
          <a:xfrm>
            <a:off x="16637874" y="8785977"/>
            <a:ext cx="6992589" cy="213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I più tipi comuni di pooling sono il </a:t>
            </a:r>
            <a:r>
              <a:rPr b="1"/>
              <a:t>massimo</a:t>
            </a:r>
            <a:r>
              <a:t> e la </a:t>
            </a:r>
            <a:r>
              <a:rPr b="1"/>
              <a:t>media aritmetica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Body Level One…"/>
          <p:cNvSpPr txBox="1"/>
          <p:nvPr>
            <p:ph type="body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8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roup"/>
          <p:cNvGrpSpPr/>
          <p:nvPr/>
        </p:nvGrpSpPr>
        <p:grpSpPr>
          <a:xfrm>
            <a:off x="1614696" y="4464229"/>
            <a:ext cx="14911466" cy="8271024"/>
            <a:chOff x="1" y="0"/>
            <a:chExt cx="14911465" cy="8271023"/>
          </a:xfrm>
        </p:grpSpPr>
        <p:grpSp>
          <p:nvGrpSpPr>
            <p:cNvPr id="333" name="Group"/>
            <p:cNvGrpSpPr/>
            <p:nvPr/>
          </p:nvGrpSpPr>
          <p:grpSpPr>
            <a:xfrm>
              <a:off x="1" y="0"/>
              <a:ext cx="14911466" cy="8271024"/>
              <a:chOff x="0" y="0"/>
              <a:chExt cx="14911465" cy="8271023"/>
            </a:xfrm>
          </p:grpSpPr>
          <p:grpSp>
            <p:nvGrpSpPr>
              <p:cNvPr id="331" name="Group"/>
              <p:cNvGrpSpPr/>
              <p:nvPr/>
            </p:nvGrpSpPr>
            <p:grpSpPr>
              <a:xfrm>
                <a:off x="636280" y="0"/>
                <a:ext cx="14275187" cy="8271024"/>
                <a:chOff x="0" y="0"/>
                <a:chExt cx="14275186" cy="8271023"/>
              </a:xfrm>
            </p:grpSpPr>
            <p:pic>
              <p:nvPicPr>
                <p:cNvPr id="329" name="Opera Snapshot_2024-01-05_162043_ujjwalkarn.me.png" descr="Opera Snapshot_2024-01-05_162043_ujjwalkarn.me.png"/>
                <p:cNvPicPr>
                  <a:picLocks noChangeAspect="1"/>
                </p:cNvPicPr>
                <p:nvPr/>
              </p:nvPicPr>
              <p:blipFill>
                <a:blip r:embed="rId2">
                  <a:extLst/>
                </a:blip>
                <a:stretch>
                  <a:fillRect/>
                </a:stretch>
              </p:blipFill>
              <p:spPr>
                <a:xfrm>
                  <a:off x="0" y="1946086"/>
                  <a:ext cx="6980141" cy="4378850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pic>
              <p:nvPicPr>
                <p:cNvPr id="330" name="KvzJc.png" descr="KvzJc.png"/>
                <p:cNvPicPr>
                  <a:picLocks noChangeAspect="1"/>
                </p:cNvPicPr>
                <p:nvPr/>
              </p:nvPicPr>
              <p:blipFill>
                <a:blip r:embed="rId3">
                  <a:extLst/>
                </a:blip>
                <a:stretch>
                  <a:fillRect/>
                </a:stretch>
              </p:blipFill>
              <p:spPr>
                <a:xfrm>
                  <a:off x="6975640" y="0"/>
                  <a:ext cx="7299547" cy="8271024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sp>
            <p:nvSpPr>
              <p:cNvPr id="332" name="Features estratte dalle convoluzioni"/>
              <p:cNvSpPr txBox="1"/>
              <p:nvPr/>
            </p:nvSpPr>
            <p:spPr>
              <a:xfrm>
                <a:off x="0" y="6647223"/>
                <a:ext cx="7795744" cy="15494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4500"/>
                  </a:spcBef>
                  <a:defRPr sz="4800">
                    <a:solidFill>
                      <a:srgbClr val="000000"/>
                    </a:solidFill>
                    <a:latin typeface="Bradley Hand ITC TT-Bold"/>
                    <a:ea typeface="Bradley Hand ITC TT-Bold"/>
                    <a:cs typeface="Bradley Hand ITC TT-Bold"/>
                    <a:sym typeface="Bradley Hand ITC TT-Bold"/>
                  </a:defRPr>
                </a:lvl1pPr>
              </a:lstStyle>
              <a:p>
                <a:pPr/>
                <a:r>
                  <a:t>Features estratte dalle convoluzioni</a:t>
                </a:r>
              </a:p>
            </p:txBody>
          </p:sp>
        </p:grpSp>
        <p:sp>
          <p:nvSpPr>
            <p:cNvPr id="334" name="Output"/>
            <p:cNvSpPr txBox="1"/>
            <p:nvPr/>
          </p:nvSpPr>
          <p:spPr>
            <a:xfrm>
              <a:off x="12580884" y="5784759"/>
              <a:ext cx="2021130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90000"/>
                </a:lnSpc>
                <a:spcBef>
                  <a:spcPts val="4500"/>
                </a:spcBef>
                <a:defRPr sz="4800">
                  <a:solidFill>
                    <a:srgbClr val="000000"/>
                  </a:solidFill>
                  <a:latin typeface="Bradley Hand ITC TT-Bold"/>
                  <a:ea typeface="Bradley Hand ITC TT-Bold"/>
                  <a:cs typeface="Bradley Hand ITC TT-Bold"/>
                  <a:sym typeface="Bradley Hand ITC TT-Bold"/>
                </a:defRPr>
              </a:lvl1pPr>
            </a:lstStyle>
            <a:p>
              <a:pPr/>
              <a:r>
                <a:t>Output</a:t>
              </a:r>
            </a:p>
          </p:txBody>
        </p:sp>
      </p:grpSp>
      <p:sp>
        <p:nvSpPr>
          <p:cNvPr id="336" name="Componenti di una CNN: strato di classificazione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 defTabSz="2194505">
              <a:defRPr spc="-200" sz="7600"/>
            </a:lvl1pPr>
          </a:lstStyle>
          <a:p>
            <a:pPr/>
            <a:r>
              <a:t>Componenti di una CNN: strato di classificazione</a:t>
            </a:r>
          </a:p>
        </p:txBody>
      </p:sp>
      <p:sp>
        <p:nvSpPr>
          <p:cNvPr id="337" name="L’ultimo strato è quelle permette di classificare l’immagine in input utilizzando le features estratte dagli strati convolutivi. Solitamente è implementato tramite uno strato densamente/completamente connesso."/>
          <p:cNvSpPr txBox="1"/>
          <p:nvPr/>
        </p:nvSpPr>
        <p:spPr>
          <a:xfrm>
            <a:off x="1250731" y="2678994"/>
            <a:ext cx="22736820" cy="2114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just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L’ultimo strato è quelle permette di classificare l’immagine in input utilizzando le features estratte dagli strati convolutivi. Solitamente è implementato tramite uno strato densamente/completamente connesso. </a:t>
            </a:r>
          </a:p>
        </p:txBody>
      </p:sp>
      <p:grpSp>
        <p:nvGrpSpPr>
          <p:cNvPr id="340" name="Group"/>
          <p:cNvGrpSpPr/>
          <p:nvPr/>
        </p:nvGrpSpPr>
        <p:grpSpPr>
          <a:xfrm>
            <a:off x="11826636" y="4909677"/>
            <a:ext cx="8039912" cy="7267897"/>
            <a:chOff x="0" y="29"/>
            <a:chExt cx="8039911" cy="7267895"/>
          </a:xfrm>
        </p:grpSpPr>
        <p:sp>
          <p:nvSpPr>
            <p:cNvPr id="338" name="Oval"/>
            <p:cNvSpPr/>
            <p:nvPr/>
          </p:nvSpPr>
          <p:spPr>
            <a:xfrm>
              <a:off x="0" y="48757"/>
              <a:ext cx="3840245" cy="7219168"/>
            </a:xfrm>
            <a:prstGeom prst="ellipse">
              <a:avLst/>
            </a:prstGeom>
            <a:noFill/>
            <a:ln w="63500" cap="flat">
              <a:solidFill>
                <a:srgbClr val="F271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39" name="Connection Line"/>
            <p:cNvSpPr/>
            <p:nvPr/>
          </p:nvSpPr>
          <p:spPr>
            <a:xfrm>
              <a:off x="3699151" y="29"/>
              <a:ext cx="4340761" cy="21548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55" h="16439" fill="norm" stroke="1" extrusionOk="0">
                  <a:moveTo>
                    <a:pt x="20297" y="9468"/>
                  </a:moveTo>
                  <a:cubicBezTo>
                    <a:pt x="21600" y="-5161"/>
                    <a:pt x="14834" y="-2837"/>
                    <a:pt x="0" y="16439"/>
                  </a:cubicBezTo>
                </a:path>
              </a:pathLst>
            </a:custGeom>
            <a:noFill/>
            <a:ln w="63500" cap="flat">
              <a:solidFill>
                <a:srgbClr val="F271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/>
            </a:p>
          </p:txBody>
        </p:sp>
      </p:grpSp>
      <p:sp>
        <p:nvSpPr>
          <p:cNvPr id="341" name="Attivazione che trasforma i valori dei neuroni in probabilità (di appartenere a ciascuna classe)"/>
          <p:cNvSpPr txBox="1"/>
          <p:nvPr/>
        </p:nvSpPr>
        <p:spPr>
          <a:xfrm>
            <a:off x="16827061" y="6764587"/>
            <a:ext cx="6504075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Attivazione che trasforma i valori dei neuroni in probabilità (di appartenere a ciascuna classe)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1" grpId="2"/>
      <p:bldP build="whole" bldLvl="1" animBg="1" rev="0" advAuto="0" spid="340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Le operazioni in una CNN: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Le operazioni in una CNN:</a:t>
            </a:r>
          </a:p>
        </p:txBody>
      </p:sp>
      <p:pic>
        <p:nvPicPr>
          <p:cNvPr id="344" name="1_AO-IxW91_GmKOZ-faQULlQ copy.png" descr="1_AO-IxW91_GmKOZ-faQULlQ cop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55698" y="3164862"/>
            <a:ext cx="17872604" cy="9159710"/>
          </a:xfrm>
          <a:prstGeom prst="rect">
            <a:avLst/>
          </a:prstGeom>
          <a:ln w="12700">
            <a:miter lim="400000"/>
          </a:ln>
        </p:spPr>
      </p:pic>
      <p:sp>
        <p:nvSpPr>
          <p:cNvPr id="345" name="Strato totalmente connesso"/>
          <p:cNvSpPr txBox="1"/>
          <p:nvPr/>
        </p:nvSpPr>
        <p:spPr>
          <a:xfrm>
            <a:off x="16480220" y="10848426"/>
            <a:ext cx="3186783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Strato totalmente connesso</a:t>
            </a:r>
          </a:p>
        </p:txBody>
      </p:sp>
      <p:sp>
        <p:nvSpPr>
          <p:cNvPr id="346" name="Conv + Pooling"/>
          <p:cNvSpPr txBox="1"/>
          <p:nvPr/>
        </p:nvSpPr>
        <p:spPr>
          <a:xfrm>
            <a:off x="7557813" y="2674882"/>
            <a:ext cx="435992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Conv + Pooling</a:t>
            </a:r>
          </a:p>
        </p:txBody>
      </p:sp>
      <p:sp>
        <p:nvSpPr>
          <p:cNvPr id="347" name="Input"/>
          <p:cNvSpPr txBox="1"/>
          <p:nvPr/>
        </p:nvSpPr>
        <p:spPr>
          <a:xfrm>
            <a:off x="3964151" y="5324364"/>
            <a:ext cx="156941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Input</a:t>
            </a:r>
          </a:p>
        </p:txBody>
      </p:sp>
      <p:sp>
        <p:nvSpPr>
          <p:cNvPr id="348" name="Output"/>
          <p:cNvSpPr txBox="1"/>
          <p:nvPr/>
        </p:nvSpPr>
        <p:spPr>
          <a:xfrm>
            <a:off x="18781985" y="5324364"/>
            <a:ext cx="202113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Output</a:t>
            </a:r>
          </a:p>
        </p:txBody>
      </p:sp>
      <p:sp>
        <p:nvSpPr>
          <p:cNvPr id="349" name="Conv + Pooling"/>
          <p:cNvSpPr txBox="1"/>
          <p:nvPr/>
        </p:nvSpPr>
        <p:spPr>
          <a:xfrm>
            <a:off x="12635186" y="2674882"/>
            <a:ext cx="435992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Conv + Pooling</a:t>
            </a:r>
          </a:p>
        </p:txBody>
      </p:sp>
      <p:pic>
        <p:nvPicPr>
          <p:cNvPr id="350" name="8-gif.png" descr="8-gif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14495" y="6470627"/>
            <a:ext cx="2021130" cy="20211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Usiamo una CNN per MNI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Usiamo una CNN per MNIST</a:t>
            </a:r>
          </a:p>
        </p:txBody>
      </p:sp>
      <p:sp>
        <p:nvSpPr>
          <p:cNvPr id="353" name="Carichiamo e processiamo i dati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Carichiamo e processiamo i dati</a:t>
            </a:r>
          </a:p>
        </p:txBody>
      </p:sp>
      <p:pic>
        <p:nvPicPr>
          <p:cNvPr id="354" name="Screenshot 2024-12-18 alle 12.46.57.png" descr="Screenshot 2024-12-18 alle 12.46.5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759873" y="9034028"/>
            <a:ext cx="15024101" cy="1102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5" name="Screenshot 2024-12-18 alle 12.47.34.png" descr="Screenshot 2024-12-18 alle 12.47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02734" y="6313278"/>
            <a:ext cx="20905607" cy="5029517"/>
          </a:xfrm>
          <a:prstGeom prst="rect">
            <a:avLst/>
          </a:prstGeom>
          <a:ln w="12700">
            <a:miter lim="400000"/>
          </a:ln>
        </p:spPr>
      </p:pic>
      <p:sp>
        <p:nvSpPr>
          <p:cNvPr id="356" name="Verifichiamo sempre prima di avere la GPU e impostiamola come device!"/>
          <p:cNvSpPr txBox="1"/>
          <p:nvPr/>
        </p:nvSpPr>
        <p:spPr>
          <a:xfrm>
            <a:off x="6267760" y="4081911"/>
            <a:ext cx="11848480" cy="1457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500"/>
            </a:lvl1pPr>
          </a:lstStyle>
          <a:p>
            <a:pPr/>
            <a:r>
              <a:t>Verifichiamo sempre prima di avere la GPU e impostiamola come device!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Usiamo una CNN per MNI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Usiamo una CNN per MNIST</a:t>
            </a:r>
          </a:p>
        </p:txBody>
      </p:sp>
      <p:pic>
        <p:nvPicPr>
          <p:cNvPr id="359" name="Screenshot 2024-12-18 alle 12.46.57.png" descr="Screenshot 2024-12-18 alle 12.46.5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7009" y="2791806"/>
            <a:ext cx="14529982" cy="106610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1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Body Level One…"/>
          <p:cNvSpPr txBox="1"/>
          <p:nvPr>
            <p:ph type="body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3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Ricordiamoci sempre di importare le librerie necessarie!!"/>
          <p:cNvSpPr txBox="1"/>
          <p:nvPr/>
        </p:nvSpPr>
        <p:spPr>
          <a:xfrm>
            <a:off x="519799" y="10376838"/>
            <a:ext cx="11956323" cy="20596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500">
                <a:solidFill>
                  <a:schemeClr val="accent5">
                    <a:satOff val="-41871"/>
                    <a:lumOff val="-13058"/>
                  </a:schemeClr>
                </a:solidFill>
              </a:defRPr>
            </a:lvl1pPr>
          </a:lstStyle>
          <a:p>
            <a:pPr/>
            <a:r>
              <a:t>Ricordiamoci sempre di importare le librerie necessarie!! </a:t>
            </a:r>
          </a:p>
        </p:txBody>
      </p:sp>
      <p:sp>
        <p:nvSpPr>
          <p:cNvPr id="175" name="tf == tensorflow…"/>
          <p:cNvSpPr txBox="1"/>
          <p:nvPr/>
        </p:nvSpPr>
        <p:spPr>
          <a:xfrm>
            <a:off x="14802385" y="10221771"/>
            <a:ext cx="8438222" cy="2369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5000">
                <a:solidFill>
                  <a:srgbClr val="000000"/>
                </a:solidFill>
              </a:defRPr>
            </a:pPr>
            <a:r>
              <a:t>tf == tensorflow </a:t>
            </a:r>
          </a:p>
          <a:p>
            <a:pPr algn="l">
              <a:defRPr sz="5000">
                <a:solidFill>
                  <a:srgbClr val="000000"/>
                </a:solidFill>
              </a:defRPr>
            </a:pPr>
            <a:r>
              <a:t>np == numpy </a:t>
            </a:r>
          </a:p>
          <a:p>
            <a:pPr algn="l">
              <a:defRPr sz="5000">
                <a:solidFill>
                  <a:srgbClr val="000000"/>
                </a:solidFill>
              </a:defRPr>
            </a:pPr>
            <a:r>
              <a:t>plt == matplotlib.pyplot</a:t>
            </a:r>
          </a:p>
        </p:txBody>
      </p:sp>
      <p:sp>
        <p:nvSpPr>
          <p:cNvPr id="176" name="Facciamo un file mlp_mnist.py"/>
          <p:cNvSpPr txBox="1"/>
          <p:nvPr/>
        </p:nvSpPr>
        <p:spPr>
          <a:xfrm>
            <a:off x="17135985" y="2762262"/>
            <a:ext cx="6371081" cy="1457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500"/>
            </a:lvl1pPr>
          </a:lstStyle>
          <a:p>
            <a:pPr/>
            <a:r>
              <a:t>Facciamo un file mlp_mnist.py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One-hot enco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One-hot encoding</a:t>
            </a:r>
          </a:p>
        </p:txBody>
      </p:sp>
      <p:sp>
        <p:nvSpPr>
          <p:cNvPr id="179" name="Rappresentare variabili categoriche in formato numerico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Rappresentare variabili categoriche in formato numerico </a:t>
            </a:r>
          </a:p>
        </p:txBody>
      </p:sp>
      <p:pic>
        <p:nvPicPr>
          <p:cNvPr id="180" name="1706172397212.png" descr="17061723972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7165" y="3406224"/>
            <a:ext cx="15696950" cy="6413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Screenshot 2024-12-18 alle 10.03.45.png" descr="Screenshot 2024-12-18 alle 10.03.45.png"/>
          <p:cNvPicPr>
            <a:picLocks noChangeAspect="1"/>
          </p:cNvPicPr>
          <p:nvPr/>
        </p:nvPicPr>
        <p:blipFill>
          <a:blip r:embed="rId3">
            <a:extLst/>
          </a:blip>
          <a:srcRect l="1142" t="1142" r="1142" b="3114"/>
          <a:stretch>
            <a:fillRect/>
          </a:stretch>
        </p:blipFill>
        <p:spPr>
          <a:xfrm>
            <a:off x="16162714" y="5890030"/>
            <a:ext cx="6678769" cy="7718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Screenshot 2024-12-18 alle 10.14.28.png" descr="Screenshot 2024-12-18 alle 10.14.2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341690" y="8763908"/>
            <a:ext cx="6810117" cy="41482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One-hot encoding di MNI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One-hot encoding di MNIST</a:t>
            </a:r>
          </a:p>
        </p:txBody>
      </p:sp>
      <p:pic>
        <p:nvPicPr>
          <p:cNvPr id="185" name="Screenshot 2024-12-18 alle 10.14.28.png" descr="Screenshot 2024-12-18 alle 10.14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9550" y="4446211"/>
            <a:ext cx="11164900" cy="6800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9" name="Body Level One…"/>
          <p:cNvSpPr txBox="1"/>
          <p:nvPr>
            <p:ph type="body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0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3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Body Level One…"/>
          <p:cNvSpPr txBox="1"/>
          <p:nvPr>
            <p:ph type="body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5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8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9" name="Body Level One…"/>
          <p:cNvSpPr txBox="1"/>
          <p:nvPr>
            <p:ph type="body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0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